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0"/>
  </p:notesMasterIdLst>
  <p:sldIdLst>
    <p:sldId id="256" r:id="rId3"/>
    <p:sldId id="286" r:id="rId4"/>
    <p:sldId id="258" r:id="rId5"/>
    <p:sldId id="269" r:id="rId6"/>
    <p:sldId id="296" r:id="rId7"/>
    <p:sldId id="297" r:id="rId8"/>
    <p:sldId id="290" r:id="rId9"/>
    <p:sldId id="259" r:id="rId10"/>
    <p:sldId id="292" r:id="rId11"/>
    <p:sldId id="295" r:id="rId12"/>
    <p:sldId id="289" r:id="rId13"/>
    <p:sldId id="283" r:id="rId14"/>
    <p:sldId id="284" r:id="rId15"/>
    <p:sldId id="281" r:id="rId16"/>
    <p:sldId id="282" r:id="rId17"/>
    <p:sldId id="298" r:id="rId18"/>
    <p:sldId id="28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Лист2!$F$13:$F$15</c:f>
              <c:strCache>
                <c:ptCount val="3"/>
                <c:pt idx="0">
                  <c:v>Закрепленные угодья - 43,49%</c:v>
                </c:pt>
                <c:pt idx="1">
                  <c:v>Угодья общего пользования - 33,52%</c:v>
                </c:pt>
                <c:pt idx="2">
                  <c:v>ООПТ - 23%</c:v>
                </c:pt>
              </c:strCache>
            </c:strRef>
          </c:cat>
          <c:val>
            <c:numRef>
              <c:f>Лист2!$H$13:$H$15</c:f>
              <c:numCache>
                <c:formatCode>0.00</c:formatCode>
                <c:ptCount val="3"/>
                <c:pt idx="0">
                  <c:v>43.485064418494375</c:v>
                </c:pt>
                <c:pt idx="1">
                  <c:v>33.517884335986558</c:v>
                </c:pt>
                <c:pt idx="2">
                  <c:v>22.99705124551906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FE4-4443-A892-70BD5303B3E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Лось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2396</c:v>
                </c:pt>
                <c:pt idx="1">
                  <c:v>2171</c:v>
                </c:pt>
                <c:pt idx="2">
                  <c:v>2726</c:v>
                </c:pt>
                <c:pt idx="3">
                  <c:v>3130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7-4DE6-8018-A3E70677B6C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Благородный олень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338</c:v>
                </c:pt>
                <c:pt idx="1">
                  <c:v>360</c:v>
                </c:pt>
                <c:pt idx="2">
                  <c:v>367</c:v>
                </c:pt>
                <c:pt idx="3">
                  <c:v>536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D07-4DE6-8018-A3E70677B6C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Снежный баран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627</c:v>
                </c:pt>
                <c:pt idx="1">
                  <c:v>564</c:v>
                </c:pt>
                <c:pt idx="2">
                  <c:v>818</c:v>
                </c:pt>
                <c:pt idx="3">
                  <c:v>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D07-4DE6-8018-A3E70677B6C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Сибирская косуля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1184</c:v>
                </c:pt>
                <c:pt idx="1">
                  <c:v>1623</c:v>
                </c:pt>
                <c:pt idx="2">
                  <c:v>2224</c:v>
                </c:pt>
                <c:pt idx="3">
                  <c:v>2681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D07-4DE6-8018-A3E70677B6C6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Кабарга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  <c:pt idx="0">
                  <c:v>1175</c:v>
                </c:pt>
                <c:pt idx="1">
                  <c:v>1186</c:v>
                </c:pt>
                <c:pt idx="2">
                  <c:v>1830</c:v>
                </c:pt>
                <c:pt idx="3">
                  <c:v>2446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07-4DE6-8018-A3E70677B6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709632"/>
        <c:axId val="54711424"/>
        <c:axId val="0"/>
      </c:bar3DChart>
      <c:catAx>
        <c:axId val="54709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54711424"/>
        <c:crosses val="autoZero"/>
        <c:auto val="1"/>
        <c:lblAlgn val="ctr"/>
        <c:lblOffset val="100"/>
        <c:noMultiLvlLbl val="0"/>
      </c:catAx>
      <c:valAx>
        <c:axId val="5471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7096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622935963800634"/>
          <c:y val="0.21133758828857602"/>
          <c:w val="0.32227598534249491"/>
          <c:h val="0.71862581351148991"/>
        </c:manualLayout>
      </c:layout>
      <c:overlay val="0"/>
      <c:txPr>
        <a:bodyPr/>
        <a:lstStyle/>
        <a:p>
          <a:pPr>
            <a:defRPr sz="11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77936351706037"/>
          <c:y val="6.2398375984251971E-2"/>
          <c:w val="0.64205396981627305"/>
          <c:h val="0.7626505905511811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ДСО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17047</c:v>
                </c:pt>
                <c:pt idx="1">
                  <c:v>21704</c:v>
                </c:pt>
                <c:pt idx="2">
                  <c:v>21017</c:v>
                </c:pt>
                <c:pt idx="3">
                  <c:v>20488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93-46A8-9F96-36D16A57496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Соболь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64784</c:v>
                </c:pt>
                <c:pt idx="1">
                  <c:v>48497</c:v>
                </c:pt>
                <c:pt idx="2">
                  <c:v>66235</c:v>
                </c:pt>
                <c:pt idx="3">
                  <c:v>74875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93-46A8-9F96-36D16A5749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4912128"/>
        <c:axId val="54913664"/>
        <c:axId val="0"/>
      </c:bar3DChart>
      <c:catAx>
        <c:axId val="54912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4913664"/>
        <c:crosses val="autoZero"/>
        <c:auto val="1"/>
        <c:lblAlgn val="ctr"/>
        <c:lblOffset val="100"/>
        <c:noMultiLvlLbl val="0"/>
      </c:catAx>
      <c:valAx>
        <c:axId val="5491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491212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B1C465-21E3-4E47-A2D3-A2FCCEDA8441}" type="datetimeFigureOut">
              <a:rPr lang="ru-RU" smtClean="0"/>
              <a:t>27.12.2021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9850A9-7CEA-4583-80A8-41E936EE8A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15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9850A9-7CEA-4583-80A8-41E936EE8AE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676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27.12.2021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>
              <a:solidFill>
                <a:srgbClr val="4F81BD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738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213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35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786692" y="472401"/>
            <a:ext cx="721706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291334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27.12.2021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4F81BD">
                  <a:tint val="2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6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27.12.2021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0559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27.12.2021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197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27.12.2021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3479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27.12.2021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252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27.12.2021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71836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27.12.2021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13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02563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27.12.2021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6066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27.12.2021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30642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27.12.2021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92894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27.12.2021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644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18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8348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573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9972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8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8722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white"/>
                </a:solidFill>
              </a:rPr>
              <a:pPr/>
              <a:t>27.12.2021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27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/>
                </a:solidFill>
              </a:rPr>
              <a:pPr/>
              <a:t>27.12.2021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9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C71EC6-210F-42DE-9C53-41977AD35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27.12.2021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9B0651-EE4F-4900-A07F-96A6BFA9D0F0}" type="slidenum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016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276872"/>
            <a:ext cx="777240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«Проблемные вопросы сохранения охотничьих ресурсов в Республике Саха (Якутия)»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326222" y="327139"/>
            <a:ext cx="771027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Sakha Unicode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Министерство экологии, природопользования </a:t>
            </a:r>
            <a:r>
              <a:rPr kumimoji="0" lang="ru-RU" altLang="ru-RU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Sakha Unicode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и лесного хозяйства Республики Саха (Якутия)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Sakha Unicode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97" y="13259"/>
            <a:ext cx="11398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6397" y="5301208"/>
            <a:ext cx="47456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Дьяконов </a:t>
            </a:r>
            <a:r>
              <a:rPr lang="ru-RU" dirty="0" err="1"/>
              <a:t>Дюлустан</a:t>
            </a:r>
            <a:r>
              <a:rPr lang="ru-RU" dirty="0"/>
              <a:t> Михайлович руководитель Департамента охотничьего хозяйства и особо охраняемых природных территорий </a:t>
            </a:r>
            <a:br>
              <a:rPr lang="ru-RU" dirty="0"/>
            </a:br>
            <a:r>
              <a:rPr lang="ru-RU" dirty="0"/>
              <a:t>Минэкологии РС (Я)</a:t>
            </a:r>
          </a:p>
        </p:txBody>
      </p:sp>
    </p:spTree>
    <p:extLst>
      <p:ext uri="{BB962C8B-B14F-4D97-AF65-F5344CB8AC3E}">
        <p14:creationId xmlns:p14="http://schemas.microsoft.com/office/powerpoint/2010/main" val="2217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2208" y="197924"/>
            <a:ext cx="11398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398505"/>
            <a:ext cx="63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Лимиты добычи промысловых видов охотничьих ресурсов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241762111"/>
              </p:ext>
            </p:extLst>
          </p:nvPr>
        </p:nvGraphicFramePr>
        <p:xfrm>
          <a:off x="539552" y="1397000"/>
          <a:ext cx="7992888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15524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0687327"/>
              </p:ext>
            </p:extLst>
          </p:nvPr>
        </p:nvGraphicFramePr>
        <p:xfrm>
          <a:off x="611555" y="1340768"/>
          <a:ext cx="7992892" cy="4464497"/>
        </p:xfrm>
        <a:graphic>
          <a:graphicData uri="http://schemas.openxmlformats.org/drawingml/2006/table">
            <a:tbl>
              <a:tblPr firstRow="1" firstCol="1" bandRow="1"/>
              <a:tblGrid>
                <a:gridCol w="8676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2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7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76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76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76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76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41330"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100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охотничьих ресурсов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6"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Лимит добычи, особей за сезон охоты гг.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1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2016-2017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2017-2018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2018-2019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2019-2020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2020-2021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2021-2022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13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Лось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2225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2381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2396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2171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3130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Благородный олень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536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13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Дикий северный олень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24055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24132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17047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21704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21017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20488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13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Косуля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1154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1192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1623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2224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2681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3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Кабарга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1081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1383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1830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2446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13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Снежный баран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826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13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Бурый медведь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1143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1904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2660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13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Соболь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62676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64572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64784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48497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66235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74875</a:t>
                      </a:r>
                      <a:endParaRPr kumimoji="0" lang="ru-RU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1330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Рысь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rebuchet MS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9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11760" y="332656"/>
            <a:ext cx="5904656" cy="432048"/>
          </a:xfrm>
        </p:spPr>
        <p:txBody>
          <a:bodyPr>
            <a:noAutofit/>
          </a:bodyPr>
          <a:lstStyle/>
          <a:p>
            <a:pPr lvl="0" algn="ctr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Особо охраняемые природные территории Республики Саха (Якутия)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998730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10" name="Прямая соединительная линия 9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93929"/>
            <a:ext cx="825498" cy="82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752896"/>
              </p:ext>
            </p:extLst>
          </p:nvPr>
        </p:nvGraphicFramePr>
        <p:xfrm>
          <a:off x="683569" y="1340769"/>
          <a:ext cx="7632848" cy="51424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20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0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8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64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9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Категории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Площадь, га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37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Федеральный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Заповедники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3 095 668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Национальные парки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3 103 495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природные заказники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6 594 496,30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Ботанические сады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37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12 794 199,65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37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Региональный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Природные парки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6 656 131,22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Ресурсные резерваты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41 776 448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Государственные природные заказники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8 309 410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9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Охраняемые ландшафты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1 045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9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Уникальные озера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9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Памятники природы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13 230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75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56 824 115,73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9372">
                <a:tc rowSpan="9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Ресурсные резерваты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19 275 202,90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9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Зоны покоя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3 009 840,20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9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Охраняемые ландшафты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9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Детские экологические парки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7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Территории традиционного природопользования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22 659 427,10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9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Уникальные озера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2 881,20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7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территории под ресурсные резерваты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1 364 270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7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территории под памятники природы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2 180 925,20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3072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 территории под охраняемые ландшафты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349 500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69372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47 158 357,60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07217"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233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116 776 672,98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927" marR="6927" marT="6927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603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-36512" y="1353294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-36512" y="1412776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63" y="116632"/>
            <a:ext cx="8353450" cy="660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578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423895" y="332656"/>
            <a:ext cx="7482541" cy="58037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 миграций тундровой популяции диких северных оленей затрагивает территории следующих районов: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698720"/>
              </p:ext>
            </p:extLst>
          </p:nvPr>
        </p:nvGraphicFramePr>
        <p:xfrm>
          <a:off x="539552" y="1484784"/>
          <a:ext cx="8253869" cy="4724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8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17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Районы/улусы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охотпользователей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охотучастков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ООПТ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Абыйский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Сундурунская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популяция)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Аллаиховский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Сундурунская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популяция)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Анабарский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национальный (</a:t>
                      </a:r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долгано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-эвенкийский)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Лено-Оленекская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популяция)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Булунский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 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Лено-Оленекская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популяция)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Жиганский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национальный эвенкийский 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Лено-Оленекская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популяция)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Нижнеколымский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Сундурунская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популяция)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Мирнинский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Лено-Оленекская</a:t>
                      </a:r>
                      <a:r>
                        <a:rPr lang="ru-RU" sz="1400" b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популяция)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Оленекский эвенкийский национальный  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Лено-Оленекская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популяция)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Среднеколымский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400" b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Сундурунская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популяция)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Усть-Янский</a:t>
                      </a:r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(Усть-Янская популяция)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5829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68032" y="836712"/>
            <a:ext cx="7482541" cy="58037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Места обитания снежных баранов расположены в следующих районах/улусах Якутии: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99434"/>
              </p:ext>
            </p:extLst>
          </p:nvPr>
        </p:nvGraphicFramePr>
        <p:xfrm>
          <a:off x="1331640" y="1988840"/>
          <a:ext cx="7173749" cy="3779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5085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173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Районы/улусы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охотпользователей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ООПТ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Булунский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Жиганский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 национальный эвенкийский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Кобяйский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Момский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Оймяконский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Томпонский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Усть-Майский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j-ea"/>
                          <a:cs typeface="Times New Roman" panose="02020603050405020304" pitchFamily="18" charset="0"/>
                        </a:rPr>
                        <a:t>Усть-Янский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r>
                        <a:rPr lang="ru-RU" sz="1400" b="1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Эвено-Бытантайский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4057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253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>
          <a:xfrm>
            <a:off x="995320" y="590719"/>
            <a:ext cx="7681136" cy="5574585"/>
          </a:xfrm>
          <a:solidFill>
            <a:srgbClr val="FFFF00"/>
          </a:solidFill>
        </p:spPr>
        <p:txBody>
          <a:bodyPr>
            <a:normAutofit lnSpcReduction="10000"/>
          </a:bodyPr>
          <a:lstStyle/>
          <a:p>
            <a:pPr algn="just"/>
            <a:r>
              <a:rPr lang="ru-RU" sz="1400" b="1" dirty="0">
                <a:solidFill>
                  <a:schemeClr val="accent1"/>
                </a:solidFill>
                <a:latin typeface="Arial" panose="020B0604020202020204" pitchFamily="34" charset="0"/>
              </a:rPr>
              <a:t>в целях урегулирования и учета вопросов сохранения охотничьих ресурсов и реализации прав на охоту коренных малочисленных народов Севера, предлагаем следующее:</a:t>
            </a:r>
          </a:p>
          <a:p>
            <a:pPr algn="just"/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- учитывая, что тундровые популяции дикого северного оленя осуществляют миграции на значительные расстояния между территориями субъектов Российской Федерации, необходимо рассмотреть вопрос разработки и принятия федеральной программы по сохранению и мониторингу  тундровые популяции дикого северного оленя; </a:t>
            </a:r>
          </a:p>
          <a:p>
            <a:pPr algn="just"/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</a:rPr>
              <a:t>- в целях увеличения финансирования осуществления переданных федеральных полномочий, требующих больших финансовых расходов, такие как регулирование численности хищников, </a:t>
            </a:r>
            <a:r>
              <a:rPr lang="ru-RU" sz="1400" dirty="0" err="1">
                <a:solidFill>
                  <a:schemeClr val="accent1"/>
                </a:solidFill>
                <a:latin typeface="Arial" panose="020B0604020202020204" pitchFamily="34" charset="0"/>
              </a:rPr>
              <a:t>авиаучетные</a:t>
            </a:r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</a:rPr>
              <a:t> работы, осуществление федерального государственного охотничьего надзора необходимо внести изменения в Методику определения общего объема средств, предусмотренных в федеральном бюджете в виде субвенций бюджетам субъектов Российской Федерации на осуществление отдельных полномочий Российской Федерации в области охраны и использования объектов животного мира, реализация которых передана органам государственной власти субъектов Российской Федерации;</a:t>
            </a:r>
          </a:p>
          <a:p>
            <a:pPr algn="just"/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- считаем, что существует необходимость дополнительного правового регулирования проставления отметки в охотничьем билете;</a:t>
            </a:r>
          </a:p>
          <a:p>
            <a:pPr algn="just"/>
            <a:r>
              <a:rPr lang="ru-RU" sz="1400" dirty="0">
                <a:solidFill>
                  <a:schemeClr val="accent1"/>
                </a:solidFill>
                <a:latin typeface="Arial" panose="020B0604020202020204" pitchFamily="34" charset="0"/>
              </a:rPr>
              <a:t>- внести изменения в ст. 19 Федерального закона «Об охоте», предусматривающие осуществления охоты в целях обеспечения ведения традиционного образа жизни и традиционной хозяйственной деятельности на основании бесплатных разрешений, именно на охотничьи виды животных, на которых устанавливается лимит добычи. </a:t>
            </a:r>
          </a:p>
          <a:p>
            <a:pPr algn="just"/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- рассмотреть возможность предоставления права высшим должностным лицам субъектов Российской Федерации установить сроки охоты на тундровые популяции ДСО по административным районам с 1 августа по 28 (29) февраля, но продолжительностью не более 90 дней, исходя из природных особенностей районов и путей миграции ДСО.</a:t>
            </a:r>
          </a:p>
          <a:p>
            <a:endParaRPr lang="ru-RU" sz="1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3398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852936"/>
            <a:ext cx="8229600" cy="1143000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-36512" y="1353294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5" name="Прямая соединительная линия 4"/>
          <p:cNvCxnSpPr/>
          <p:nvPr/>
        </p:nvCxnSpPr>
        <p:spPr>
          <a:xfrm>
            <a:off x="-36512" y="1412776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1152128" cy="112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403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7704856" cy="6892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427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7536452"/>
              </p:ext>
            </p:extLst>
          </p:nvPr>
        </p:nvGraphicFramePr>
        <p:xfrm>
          <a:off x="1533213" y="1196752"/>
          <a:ext cx="6207139" cy="1296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81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9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91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Охотничьи угодья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295 945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площадь закрепленных угодий 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128 692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43,49%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Угодья общего пользования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99 194,6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33,52%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ООПТ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68 058,69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23,00%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338897" y="385981"/>
            <a:ext cx="705204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Общие данные по охотничьим угодьям Республики Саха (Якутия) (тыс. га)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719427324"/>
              </p:ext>
            </p:extLst>
          </p:nvPr>
        </p:nvGraphicFramePr>
        <p:xfrm>
          <a:off x="827584" y="2636912"/>
          <a:ext cx="741682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0831" y="170011"/>
            <a:ext cx="11398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4778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163194334"/>
              </p:ext>
            </p:extLst>
          </p:nvPr>
        </p:nvGraphicFramePr>
        <p:xfrm>
          <a:off x="1461794" y="980728"/>
          <a:ext cx="6264696" cy="14522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653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9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охотпользователей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                                                 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                                                                                                 -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подписано соглашений                                                                        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9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охотпользователей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подписавших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охотсоглашения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6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заявлений в работе 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043608" y="116632"/>
            <a:ext cx="727609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Данные о ходе заключений </a:t>
            </a:r>
            <a:r>
              <a:rPr kumimoji="0" lang="ru-RU" altLang="ru-RU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охотхозяйственных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соглашений в</a:t>
            </a:r>
            <a:b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Республике Саха (Якутия)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998490"/>
              </p:ext>
            </p:extLst>
          </p:nvPr>
        </p:nvGraphicFramePr>
        <p:xfrm>
          <a:off x="1608391" y="2924944"/>
          <a:ext cx="6131961" cy="15121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46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охотпользователей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объединений КМНС                            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участков                                                                                    -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подписано соглашений                                                           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00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сумма для оплаты заключения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охотсоглашения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49 330 895,18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9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38255" y="2564904"/>
            <a:ext cx="531177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Пользователи объектами животного мира объединений КМНС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187084"/>
              </p:ext>
            </p:extLst>
          </p:nvPr>
        </p:nvGraphicFramePr>
        <p:xfrm>
          <a:off x="2552222" y="5423239"/>
          <a:ext cx="4680520" cy="6469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35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6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1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количество: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охотпользователей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МУПы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казённые, ОАО  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6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кол-во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охотпользов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-й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-х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охотсогл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          -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67744" y="4857401"/>
            <a:ext cx="56892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Пользователи объектами животного мира (</a:t>
            </a:r>
            <a:r>
              <a:rPr kumimoji="0" lang="ru-RU" altLang="ru-RU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МУПы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казённые, ОАО)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97" y="188640"/>
            <a:ext cx="641187" cy="64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450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700808"/>
            <a:ext cx="6768752" cy="34163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По данным </a:t>
            </a:r>
            <a:r>
              <a:rPr lang="ru-RU" dirty="0" err="1">
                <a:solidFill>
                  <a:schemeClr val="tx2"/>
                </a:solidFill>
              </a:rPr>
              <a:t>авиаучетных</a:t>
            </a:r>
            <a:r>
              <a:rPr lang="ru-RU" dirty="0">
                <a:solidFill>
                  <a:schemeClr val="tx2"/>
                </a:solidFill>
              </a:rPr>
              <a:t> работ численность тундровой популяции дикого северного оленя по Республике Саха (Якутия) оценивается в 114 </a:t>
            </a:r>
            <a:r>
              <a:rPr lang="ru-RU" dirty="0" err="1">
                <a:solidFill>
                  <a:schemeClr val="tx2"/>
                </a:solidFill>
              </a:rPr>
              <a:t>тыс.особей</a:t>
            </a:r>
            <a:r>
              <a:rPr lang="ru-RU" dirty="0">
                <a:solidFill>
                  <a:schemeClr val="tx2"/>
                </a:solidFill>
              </a:rPr>
              <a:t>: </a:t>
            </a:r>
            <a:r>
              <a:rPr lang="ru-RU" dirty="0" err="1">
                <a:solidFill>
                  <a:schemeClr val="tx2"/>
                </a:solidFill>
              </a:rPr>
              <a:t>лено-оленекская</a:t>
            </a:r>
            <a:r>
              <a:rPr lang="ru-RU" dirty="0">
                <a:solidFill>
                  <a:schemeClr val="tx2"/>
                </a:solidFill>
              </a:rPr>
              <a:t> популяция дикого северного оленя составляет 84 тыс. голов (2018 г.), </a:t>
            </a:r>
            <a:r>
              <a:rPr lang="ru-RU" dirty="0" err="1">
                <a:solidFill>
                  <a:schemeClr val="tx2"/>
                </a:solidFill>
              </a:rPr>
              <a:t>сундрунская</a:t>
            </a:r>
            <a:r>
              <a:rPr lang="ru-RU" dirty="0">
                <a:solidFill>
                  <a:schemeClr val="tx2"/>
                </a:solidFill>
              </a:rPr>
              <a:t> популяция (2013 г.) 27 </a:t>
            </a:r>
            <a:r>
              <a:rPr lang="ru-RU" dirty="0" err="1">
                <a:solidFill>
                  <a:schemeClr val="tx2"/>
                </a:solidFill>
              </a:rPr>
              <a:t>тыс.голов</a:t>
            </a:r>
            <a:r>
              <a:rPr lang="ru-RU" dirty="0">
                <a:solidFill>
                  <a:schemeClr val="tx2"/>
                </a:solidFill>
              </a:rPr>
              <a:t>, </a:t>
            </a:r>
            <a:r>
              <a:rPr lang="ru-RU" dirty="0" err="1">
                <a:solidFill>
                  <a:schemeClr val="tx2"/>
                </a:solidFill>
              </a:rPr>
              <a:t>яно-индигирская</a:t>
            </a:r>
            <a:r>
              <a:rPr lang="ru-RU" dirty="0">
                <a:solidFill>
                  <a:schemeClr val="tx2"/>
                </a:solidFill>
              </a:rPr>
              <a:t> 2-3 тыс. особей (2013г.).</a:t>
            </a:r>
          </a:p>
          <a:p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* По данным зимнего маршрутного учета численности охотничьих ресурсов в 2021 году численность лесной популяции дикого северного оленя по Республике Саха (Якутия) составила 56103 голов.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87624" y="404664"/>
            <a:ext cx="6912768" cy="64633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tx2"/>
                </a:solidFill>
              </a:rPr>
              <a:t>Численность дикого северного оленя в Республике </a:t>
            </a:r>
          </a:p>
          <a:p>
            <a:pPr algn="ctr"/>
            <a:r>
              <a:rPr lang="ru-RU" dirty="0">
                <a:solidFill>
                  <a:schemeClr val="tx2"/>
                </a:solidFill>
              </a:rPr>
              <a:t>Саха (Якутия)</a:t>
            </a:r>
          </a:p>
        </p:txBody>
      </p:sp>
    </p:spTree>
    <p:extLst>
      <p:ext uri="{BB962C8B-B14F-4D97-AF65-F5344CB8AC3E}">
        <p14:creationId xmlns:p14="http://schemas.microsoft.com/office/powerpoint/2010/main" val="125699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эмблема министерства охраны природы РС(Я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9" y="116633"/>
            <a:ext cx="888147" cy="81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0" y="1052736"/>
            <a:ext cx="9144000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4" name="Прямая соединительная линия 3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Заголовок 6"/>
          <p:cNvSpPr txBox="1">
            <a:spLocks/>
          </p:cNvSpPr>
          <p:nvPr/>
        </p:nvSpPr>
        <p:spPr>
          <a:xfrm>
            <a:off x="1403648" y="256261"/>
            <a:ext cx="7211144" cy="63408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Проведение </a:t>
            </a:r>
            <a:r>
              <a:rPr kumimoji="0" lang="ru-RU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авиаучетных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работ на территории Республики Саха (Якутия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619" y="30560"/>
            <a:ext cx="982501" cy="982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311502" y="1268760"/>
            <a:ext cx="8520995" cy="158417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Актуальные данные по состоянию популяций диких копытных в настоящее время имеются по Центральной Якутии (авиаучет проведен в 2016 году), по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лено-оленекской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популяции тундрового дикого северного оленя (авиаучет проведен в 2018 году) и по популяции дикого северного оленя дельты р. Лена (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авиаобследование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проведено в 2019 году).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11502" y="3140968"/>
            <a:ext cx="8520995" cy="266429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В настоящее время нет достоверной информации по состоянию популяций диких копытных (лось, таежный дикий северный олень, благородный олень) в Юго-Западной, Юго-Восточной, Западной, Северо-Западной (последние авиаучеты датируются (2000-2002 гг.) и Северо-Восточной Якутии (последние авиаучеты датируются 2008 и 2012 годом в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Колымо-Индигирской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равнинной зоне). Специализированные авиаучеты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яно-индигирской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и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сундрунской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популяций дикого северного оленя были проведены в 2013 году.</a:t>
            </a:r>
            <a:r>
              <a:rPr kumimoji="0" lang="ru-RU" sz="1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</a:t>
            </a:r>
            <a:r>
              <a:rPr lang="ru-RU" sz="1600" dirty="0">
                <a:solidFill>
                  <a:prstClr val="black"/>
                </a:solidFill>
              </a:rPr>
              <a:t>Авиаучеты 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снежного барана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Верхоянского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хребта в 2009 и 2010 гг. снежного барана хребта Черского </a:t>
            </a:r>
            <a:r>
              <a:rPr kumimoji="0" lang="ru-RU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Момского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 хребта не проводились с 1990 года</a:t>
            </a:r>
          </a:p>
        </p:txBody>
      </p:sp>
    </p:spTree>
    <p:extLst>
      <p:ext uri="{BB962C8B-B14F-4D97-AF65-F5344CB8AC3E}">
        <p14:creationId xmlns:p14="http://schemas.microsoft.com/office/powerpoint/2010/main" val="2137043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876715"/>
              </p:ext>
            </p:extLst>
          </p:nvPr>
        </p:nvGraphicFramePr>
        <p:xfrm>
          <a:off x="1403648" y="836712"/>
          <a:ext cx="6768751" cy="499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37982053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3832944632"/>
                    </a:ext>
                  </a:extLst>
                </a:gridCol>
                <a:gridCol w="1944215">
                  <a:extLst>
                    <a:ext uri="{9D8B030D-6E8A-4147-A177-3AD203B41FA5}">
                      <a16:colId xmlns:a16="http://schemas.microsoft.com/office/drawing/2014/main" val="554662265"/>
                    </a:ext>
                  </a:extLst>
                </a:gridCol>
              </a:tblGrid>
              <a:tr h="58081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 и д ы (численность в тысяч голов)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2016 г.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2021 г.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738784121"/>
                  </a:ext>
                </a:extLst>
              </a:tr>
              <a:tr h="3235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Лось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83,0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effectLst/>
                        </a:rPr>
                        <a:t>128,6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2843848522"/>
                  </a:ext>
                </a:extLst>
              </a:tr>
              <a:tr h="3235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Косуля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24,0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effectLst/>
                        </a:rPr>
                        <a:t>57,4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2976849512"/>
                  </a:ext>
                </a:extLst>
              </a:tr>
              <a:tr h="9706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Изюбр (благородный олень)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13,0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effectLst/>
                        </a:rPr>
                        <a:t>18,6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802338288"/>
                  </a:ext>
                </a:extLst>
              </a:tr>
              <a:tr h="3235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Кабарга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44,0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800">
                          <a:effectLst/>
                        </a:rPr>
                        <a:t>66,2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510567861"/>
                  </a:ext>
                </a:extLst>
              </a:tr>
              <a:tr h="32354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Соболь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270,0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261,4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658816623"/>
                  </a:ext>
                </a:extLst>
              </a:tr>
              <a:tr h="97062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Дикий северный олень 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200,0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170,1 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extLst>
                  <a:ext uri="{0D108BD9-81ED-4DB2-BD59-A6C34878D82A}">
                    <a16:rowId xmlns:a16="http://schemas.microsoft.com/office/drawing/2014/main" val="1505328315"/>
                  </a:ext>
                </a:extLst>
              </a:tr>
              <a:tr h="8642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Снежный баран</a:t>
                      </a:r>
                      <a:endParaRPr lang="ru-RU" sz="1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ah-RU" sz="1800" dirty="0">
                          <a:effectLst/>
                        </a:rPr>
                        <a:t>55000 (по экспертной оценке Института биологических проблем криолитозоны СО РАН)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5" marR="4508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534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777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551105"/>
              </p:ext>
            </p:extLst>
          </p:nvPr>
        </p:nvGraphicFramePr>
        <p:xfrm>
          <a:off x="756308" y="1700808"/>
          <a:ext cx="7992888" cy="3417570"/>
        </p:xfrm>
        <a:graphic>
          <a:graphicData uri="http://schemas.openxmlformats.org/drawingml/2006/table">
            <a:tbl>
              <a:tblPr firstRow="1" firstCol="1" bandRow="1"/>
              <a:tblGrid>
                <a:gridCol w="13298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12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05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658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58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58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58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58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3198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209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показателя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ед. изм.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2012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 16.12.2021</a:t>
                      </a: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волка (ЗМУ)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13417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12142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9153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7664</a:t>
                      </a: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1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Численность волка (экспертная оценка)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голов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4000-5000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Н.д.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2500-3000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3000-4000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3000-3500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2500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2500-3000</a:t>
                      </a: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0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Добыто волков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406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502</a:t>
                      </a: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0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Добыто медведей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шт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Травеж оленей волками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9669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13267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11870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9168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6835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7931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11331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9794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4884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5693</a:t>
                      </a: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09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Травеж лошадей волками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гол.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334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187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143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ah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94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3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124</a:t>
                      </a:r>
                    </a:p>
                  </a:txBody>
                  <a:tcPr marL="61466" marR="6146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96" y="188640"/>
            <a:ext cx="11398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296887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анные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по регулированию численности крупных хищников и нанесенному ущербу волками поголовью сельскохозяйственных животных  по Республике Саха (Якутия) за 2012- 2021 гг.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6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14400" y="14415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Установление лимитов и квот добычи охотничьих ресурсов.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914400" y="1268413"/>
            <a:ext cx="7978080" cy="488632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связи с положительной динамикой увеличения численности охотничьих соответственно увеличились лимиты и квоты на добычу охотничьих ресурсов  в сравнении с сезоном охоты 2020/2021 гг., к примеру, лося на 13 % (404 ос.), косули сибирской – 18 % (436 ос.), соболя – 12 % (8640 ос.)</a:t>
            </a:r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endParaRPr lang="ru-RU" sz="1600" dirty="0"/>
          </a:p>
          <a:p>
            <a:pPr marL="0" indent="0" algn="just">
              <a:buNone/>
            </a:pPr>
            <a:endParaRPr lang="ru-RU" sz="16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397" y="13259"/>
            <a:ext cx="1139825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Диаграмма 3"/>
          <p:cNvGraphicFramePr/>
          <p:nvPr/>
        </p:nvGraphicFramePr>
        <p:xfrm>
          <a:off x="395536" y="2204864"/>
          <a:ext cx="8496944" cy="399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49374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just">
          <a:defRPr sz="1400" dirty="0" smtClean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1_Открыт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spDef>
      <a:spPr/>
      <a:bodyPr rtlCol="0" anchor="ctr"/>
      <a:lstStyle>
        <a:defPPr algn="just">
          <a:defRPr sz="1400" dirty="0" smtClean="0"/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1586</TotalTime>
  <Words>1357</Words>
  <Application>Microsoft Office PowerPoint</Application>
  <PresentationFormat>Экран (4:3)</PresentationFormat>
  <Paragraphs>424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Arial</vt:lpstr>
      <vt:lpstr>Calibri</vt:lpstr>
      <vt:lpstr>Lucida Sans Unicode</vt:lpstr>
      <vt:lpstr>Times New Roman</vt:lpstr>
      <vt:lpstr>Times Sakha Unicode</vt:lpstr>
      <vt:lpstr>Verdana</vt:lpstr>
      <vt:lpstr>Wingdings 2</vt:lpstr>
      <vt:lpstr>Wingdings 3</vt:lpstr>
      <vt:lpstr>Открытая</vt:lpstr>
      <vt:lpstr>1_Открытая</vt:lpstr>
      <vt:lpstr>«Проблемные вопросы сохранения охотничьих ресурсов в Республике Саха (Якутия)»</vt:lpstr>
      <vt:lpstr>Презентация PowerPoint</vt:lpstr>
      <vt:lpstr>Презентация PowerPoint</vt:lpstr>
      <vt:lpstr>Данные о ходе заключений охотхозяйственных соглашений в  Республике Саха (Якутия) </vt:lpstr>
      <vt:lpstr>Презентация PowerPoint</vt:lpstr>
      <vt:lpstr>Презентация PowerPoint</vt:lpstr>
      <vt:lpstr>Презентация PowerPoint</vt:lpstr>
      <vt:lpstr>Презентация PowerPoint</vt:lpstr>
      <vt:lpstr>Установление лимитов и квот добычи охотничьих ресурсов.</vt:lpstr>
      <vt:lpstr>Презентация PowerPoint</vt:lpstr>
      <vt:lpstr>Презентация PowerPoint</vt:lpstr>
      <vt:lpstr>Особо охраняемые природные территории Республики Саха (Якутия)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ОХРАНА, КОНТРОЛЬ И РЕГУЛИРОВАНИЕ ИСПОЛЬЗОВАНИЯ ОХОТНИЧЬИХ РЕСУРСОВ И СРЕДЫ ИХ ОБИТАНИЯ</dc:title>
  <dc:creator>Лугинов Дмитрий Семенович</dc:creator>
  <cp:lastModifiedBy>User</cp:lastModifiedBy>
  <cp:revision>65</cp:revision>
  <dcterms:created xsi:type="dcterms:W3CDTF">2021-03-24T03:15:32Z</dcterms:created>
  <dcterms:modified xsi:type="dcterms:W3CDTF">2021-12-27T11:50:32Z</dcterms:modified>
</cp:coreProperties>
</file>